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62" r:id="rId3"/>
    <p:sldId id="261" r:id="rId5"/>
    <p:sldId id="264" r:id="rId6"/>
    <p:sldId id="342" r:id="rId7"/>
    <p:sldId id="337" r:id="rId8"/>
    <p:sldId id="355" r:id="rId9"/>
    <p:sldId id="450" r:id="rId10"/>
    <p:sldId id="451" r:id="rId11"/>
    <p:sldId id="452" r:id="rId12"/>
    <p:sldId id="457" r:id="rId13"/>
    <p:sldId id="319" r:id="rId14"/>
    <p:sldId id="462" r:id="rId15"/>
    <p:sldId id="263" r:id="rId16"/>
    <p:sldId id="413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E1"/>
    <a:srgbClr val="0E76CB"/>
    <a:srgbClr val="08459B"/>
    <a:srgbClr val="05388E"/>
    <a:srgbClr val="333333"/>
    <a:srgbClr val="8F190E"/>
    <a:srgbClr val="D36062"/>
    <a:srgbClr val="1C2743"/>
    <a:srgbClr val="D85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7" autoAdjust="0"/>
    <p:restoredTop sz="76769" autoAdjust="0"/>
  </p:normalViewPr>
  <p:slideViewPr>
    <p:cSldViewPr snapToGrid="0">
      <p:cViewPr varScale="1">
        <p:scale>
          <a:sx n="87" d="100"/>
          <a:sy n="87" d="100"/>
        </p:scale>
        <p:origin x="-1544" y="-112"/>
      </p:cViewPr>
      <p:guideLst>
        <p:guide orient="horz" pos="2160"/>
        <p:guide pos="294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5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92200041609469"/>
          <c:y val="0.065924960320274"/>
          <c:w val="0.924819503030314"/>
          <c:h val="0.888353741348184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B1578-5393-40BC-9807-36718FE5D8C6}" type="datetimeFigureOut">
              <a:rPr lang="en-US" altLang="en-US" smtClean="0"/>
            </a:fld>
            <a:endParaRPr lang="en-US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en-US" smtClean="0"/>
              <a:t>单击此处编辑母版文本样式</a:t>
            </a:r>
            <a:endParaRPr lang="en-US" altLang="en-US" smtClean="0"/>
          </a:p>
          <a:p>
            <a:pPr lvl="1"/>
            <a:r>
              <a:rPr lang="en-US" altLang="en-US" smtClean="0"/>
              <a:t>第二级</a:t>
            </a:r>
            <a:endParaRPr lang="en-US" altLang="en-US" smtClean="0"/>
          </a:p>
          <a:p>
            <a:pPr lvl="2"/>
            <a:r>
              <a:rPr lang="en-US" altLang="en-US" smtClean="0"/>
              <a:t>第三级</a:t>
            </a:r>
            <a:endParaRPr lang="en-US" altLang="en-US" smtClean="0"/>
          </a:p>
          <a:p>
            <a:pPr lvl="3"/>
            <a:r>
              <a:rPr lang="en-US" altLang="en-US" smtClean="0"/>
              <a:t>第四级</a:t>
            </a:r>
            <a:endParaRPr lang="en-US" altLang="en-US" smtClean="0"/>
          </a:p>
          <a:p>
            <a:pPr lvl="4"/>
            <a:r>
              <a:rPr lang="en-US" altLang="en-US" smtClean="0"/>
              <a:t>第五级</a:t>
            </a:r>
            <a:endParaRPr lang="en-U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E0080-7732-405D-88AD-4453CB52A3CA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E0080-7732-405D-88AD-4453CB52A3C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E0080-7732-405D-88AD-4453CB52A3C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E0080-7732-405D-88AD-4453CB52A3C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E0080-7732-405D-88AD-4453CB52A3C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E0080-7732-405D-88AD-4453CB52A3C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E0080-7732-405D-88AD-4453CB52A3C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E0080-7732-405D-88AD-4453CB52A3C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E0080-7732-405D-88AD-4453CB52A3C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E0080-7732-405D-88AD-4453CB52A3C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en-US" smtClean="0"/>
              <a:t>单击此处编辑母版副标题样式</a:t>
            </a:r>
            <a:endParaRPr lang="en-U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35D5-952F-42CA-8C53-22E0614E172B}" type="datetimeFigureOut">
              <a:rPr lang="en-US" altLang="en-US" smtClean="0"/>
            </a:fld>
            <a:endParaRPr lang="en-U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24B9C-FE73-4842-8BA5-52FC73C14CA4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35D5-952F-42CA-8C53-22E0614E172B}" type="datetimeFigureOut">
              <a:rPr lang="en-US" altLang="en-US" smtClean="0"/>
            </a:fld>
            <a:endParaRPr lang="en-US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24B9C-FE73-4842-8BA5-52FC73C14CA4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mtClean="0"/>
              <a:t>单击此处编辑母版标题样式</a:t>
            </a:r>
            <a:endParaRPr lang="en-U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en-US" smtClean="0"/>
              <a:t>单击此处编辑母版文本样式</a:t>
            </a:r>
            <a:endParaRPr lang="en-US" altLang="en-US" smtClean="0"/>
          </a:p>
          <a:p>
            <a:pPr lvl="1"/>
            <a:r>
              <a:rPr lang="en-US" altLang="en-US" smtClean="0"/>
              <a:t>第二级</a:t>
            </a:r>
            <a:endParaRPr lang="en-US" altLang="en-US" smtClean="0"/>
          </a:p>
          <a:p>
            <a:pPr lvl="2"/>
            <a:r>
              <a:rPr lang="en-US" altLang="en-US" smtClean="0"/>
              <a:t>第三级</a:t>
            </a:r>
            <a:endParaRPr lang="en-US" altLang="en-US" smtClean="0"/>
          </a:p>
          <a:p>
            <a:pPr lvl="3"/>
            <a:r>
              <a:rPr lang="en-US" altLang="en-US" smtClean="0"/>
              <a:t>第四级</a:t>
            </a:r>
            <a:endParaRPr lang="en-US" altLang="en-US" smtClean="0"/>
          </a:p>
          <a:p>
            <a:pPr lvl="4"/>
            <a:r>
              <a:rPr lang="en-US" altLang="en-US" smtClean="0"/>
              <a:t>第五级</a:t>
            </a:r>
            <a:endParaRPr lang="en-U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035D5-952F-42CA-8C53-22E0614E172B}" type="datetimeFigureOut">
              <a:rPr lang="en-US" altLang="en-US" smtClean="0"/>
            </a:fld>
            <a:endParaRPr lang="en-U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4B9C-FE73-4842-8BA5-52FC73C14CA4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microsoft.com/office/2007/relationships/hdphoto" Target="../media/hdphoto4.wdp"/><Relationship Id="rId1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microsoft.com/office/2007/relationships/hdphoto" Target="../media/hdphoto5.wdp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microsoft.com/office/2007/relationships/hdphoto" Target="../media/hdphoto1.wdp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microsoft.com/office/2007/relationships/hdphoto" Target="../media/hdphoto2.wdp"/><Relationship Id="rId2" Type="http://schemas.openxmlformats.org/officeDocument/2006/relationships/image" Target="../media/image23.jpeg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microsoft.com/office/2007/relationships/hdphoto" Target="../media/hdphoto3.wdp"/><Relationship Id="rId1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4831080" y="0"/>
            <a:ext cx="7360919" cy="685800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0"/>
            <a:ext cx="6262518" cy="6858000"/>
          </a:xfrm>
          <a:prstGeom prst="rect">
            <a:avLst/>
          </a:prstGeom>
        </p:spPr>
      </p:pic>
      <p:sp>
        <p:nvSpPr>
          <p:cNvPr id="24" name="平行四边形 23"/>
          <p:cNvSpPr/>
          <p:nvPr/>
        </p:nvSpPr>
        <p:spPr>
          <a:xfrm>
            <a:off x="1063698" y="5715"/>
            <a:ext cx="10076032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pic>
        <p:nvPicPr>
          <p:cNvPr id="5" name="图片 4" descr="1.png"/>
          <p:cNvPicPr>
            <a:picLocks noChangeAspect="1"/>
          </p:cNvPicPr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-496682" y="-201197"/>
            <a:ext cx="3304032" cy="5297424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-6598"/>
            <a:ext cx="12206467" cy="258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pic>
        <p:nvPicPr>
          <p:cNvPr id="20" name="图片 19" descr="1.png"/>
          <p:cNvPicPr>
            <a:picLocks noChangeAspect="1"/>
          </p:cNvPicPr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flipH="1" flipV="1">
            <a:off x="9390925" y="1761979"/>
            <a:ext cx="3304032" cy="52974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37756" y="1099991"/>
            <a:ext cx="4258945" cy="1231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333333"/>
                </a:solidFill>
                <a:latin typeface="+mj-lt"/>
              </a:rPr>
              <a:t>海尔众创汇项目</a:t>
            </a:r>
            <a:r>
              <a:rPr lang="en-US" altLang="zh-CN" sz="3600" dirty="0" smtClean="0">
                <a:solidFill>
                  <a:srgbClr val="333333"/>
                </a:solidFill>
                <a:latin typeface="+mj-lt"/>
              </a:rPr>
              <a:t>V3.6</a:t>
            </a:r>
            <a:endParaRPr lang="en-US" altLang="zh-CN" sz="3600" dirty="0" smtClean="0">
              <a:solidFill>
                <a:srgbClr val="333333"/>
              </a:solidFill>
              <a:latin typeface="+mj-lt"/>
            </a:endParaRPr>
          </a:p>
          <a:p>
            <a:pPr algn="ctr"/>
            <a:r>
              <a:rPr lang="zh-CN" altLang="en-US" sz="3600" dirty="0">
                <a:solidFill>
                  <a:srgbClr val="333333"/>
                </a:solidFill>
                <a:latin typeface="+mj-lt"/>
              </a:rPr>
              <a:t>项目启动会</a:t>
            </a:r>
            <a:endParaRPr lang="zh-CN" altLang="en-US" sz="3600" dirty="0">
              <a:solidFill>
                <a:srgbClr val="333333"/>
              </a:solidFill>
              <a:latin typeface="+mj-lt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2739888" y="5263542"/>
            <a:ext cx="654288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739888" y="6037018"/>
            <a:ext cx="6542885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51"/>
          <p:cNvSpPr/>
          <p:nvPr/>
        </p:nvSpPr>
        <p:spPr>
          <a:xfrm>
            <a:off x="3778835" y="5352890"/>
            <a:ext cx="5217366" cy="5232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/>
            <a:r>
              <a:rPr sz="2800" dirty="0" err="1">
                <a:latin typeface="Arial"/>
                <a:ea typeface="Arial"/>
                <a:cs typeface="Arial"/>
                <a:sym typeface="Arial"/>
              </a:rPr>
              <a:t>HighChan</a:t>
            </a:r>
            <a:r>
              <a:rPr sz="2800" dirty="0">
                <a:latin typeface="Arial"/>
                <a:ea typeface="Arial"/>
                <a:cs typeface="Arial"/>
                <a:sym typeface="Arial"/>
              </a:rPr>
              <a:t> Tech. </a:t>
            </a:r>
            <a:r>
              <a:rPr sz="2800" dirty="0" err="1">
                <a:latin typeface="黑体"/>
                <a:ea typeface="黑体"/>
                <a:cs typeface="黑体"/>
                <a:sym typeface="黑体"/>
              </a:rPr>
              <a:t>昊晨科技</a:t>
            </a:r>
            <a:endParaRPr sz="2800" dirty="0">
              <a:latin typeface="黑体"/>
              <a:ea typeface="黑体"/>
              <a:cs typeface="黑体"/>
              <a:sym typeface="黑体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5283835"/>
            <a:ext cx="720090" cy="720090"/>
          </a:xfrm>
          <a:prstGeom prst="rect">
            <a:avLst/>
          </a:prstGeom>
        </p:spPr>
      </p:pic>
      <p:pic>
        <p:nvPicPr>
          <p:cNvPr id="3" name="图片 2" descr="P0201307294060201775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625" y="3237230"/>
            <a:ext cx="2297533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泪滴形 2"/>
          <p:cNvSpPr/>
          <p:nvPr/>
        </p:nvSpPr>
        <p:spPr>
          <a:xfrm>
            <a:off x="1345565" y="2009140"/>
            <a:ext cx="4460240" cy="4118610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94965" y="2137410"/>
            <a:ext cx="2900680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+mn-ea"/>
              </a:rPr>
              <a:t>九、雷霆小家电订单流程</a:t>
            </a:r>
            <a:endParaRPr lang="zh-CN" altLang="en-US" sz="14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41270" y="2925445"/>
            <a:ext cx="2517140" cy="14630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>
                <a:solidFill>
                  <a:schemeClr val="tx1"/>
                </a:solidFill>
              </a:rPr>
              <a:t>1</a:t>
            </a:r>
            <a:r>
              <a:rPr lang="zh-CN" altLang="en-US" sz="1200" dirty="0">
                <a:solidFill>
                  <a:schemeClr val="tx1"/>
                </a:solidFill>
              </a:rPr>
              <a:t>、订单分流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zh-CN" altLang="en-US" sz="12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>
                <a:solidFill>
                  <a:schemeClr val="tx1"/>
                </a:solidFill>
              </a:rPr>
              <a:t>2</a:t>
            </a:r>
            <a:r>
              <a:rPr lang="zh-CN" altLang="en-US" sz="1200" dirty="0">
                <a:solidFill>
                  <a:schemeClr val="tx1"/>
                </a:solidFill>
              </a:rPr>
              <a:t>、物流系统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zh-CN" altLang="en-US" sz="12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>
                <a:solidFill>
                  <a:schemeClr val="tx1"/>
                </a:solidFill>
              </a:rPr>
              <a:t>3</a:t>
            </a:r>
            <a:r>
              <a:rPr lang="zh-CN" altLang="en-US" sz="1200" dirty="0">
                <a:solidFill>
                  <a:schemeClr val="tx1"/>
                </a:solidFill>
              </a:rPr>
              <a:t>、确认收货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zh-CN" altLang="en-US" sz="1200" dirty="0">
                <a:solidFill>
                  <a:schemeClr val="tx1"/>
                </a:solidFill>
              </a:rPr>
              <a:t>延期收货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835" y="93980"/>
            <a:ext cx="1374775" cy="387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新增需求 </a:t>
            </a:r>
            <a:r>
              <a:rPr lang="en-US" altLang="zh-CN">
                <a:solidFill>
                  <a:schemeClr val="tx1"/>
                </a:solidFill>
              </a:rPr>
              <a:t>-6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 descr="1.png"/>
          <p:cNvPicPr>
            <a:picLocks noChangeAspect="1"/>
          </p:cNvPicPr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flipH="1" flipV="1">
            <a:off x="8010525" y="-718820"/>
            <a:ext cx="4908550" cy="7870190"/>
          </a:xfrm>
          <a:prstGeom prst="rect">
            <a:avLst/>
          </a:prstGeom>
        </p:spPr>
      </p:pic>
      <p:pic>
        <p:nvPicPr>
          <p:cNvPr id="15" name="图片 14" descr="1.png"/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215" y="985587"/>
            <a:ext cx="1296000" cy="1296000"/>
          </a:xfrm>
          <a:prstGeom prst="rect">
            <a:avLst/>
          </a:prstGeom>
        </p:spPr>
      </p:pic>
      <p:pic>
        <p:nvPicPr>
          <p:cNvPr id="7" name="图片 6" descr="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b="18622"/>
          <a:stretch>
            <a:fillRect/>
          </a:stretch>
        </p:blipFill>
        <p:spPr>
          <a:xfrm>
            <a:off x="1905" y="5843448"/>
            <a:ext cx="4543968" cy="1011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-1"/>
            <a:ext cx="12192000" cy="6900989"/>
          </a:xfrm>
          <a:prstGeom prst="rect">
            <a:avLst/>
          </a:prstGeom>
        </p:spPr>
      </p:pic>
      <p:pic>
        <p:nvPicPr>
          <p:cNvPr id="4" name="图片 3" descr="1.png"/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12" y="771921"/>
            <a:ext cx="4760976" cy="432206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94599" y="1243225"/>
            <a:ext cx="802800" cy="847527"/>
            <a:chOff x="2372665" y="-867864"/>
            <a:chExt cx="802800" cy="847527"/>
          </a:xfrm>
        </p:grpSpPr>
        <p:sp>
          <p:nvSpPr>
            <p:cNvPr id="1115" name="正五边形 1114"/>
            <p:cNvSpPr/>
            <p:nvPr/>
          </p:nvSpPr>
          <p:spPr>
            <a:xfrm>
              <a:off x="2372665" y="-867864"/>
              <a:ext cx="802800" cy="804331"/>
            </a:xfrm>
            <a:prstGeom prst="pentagon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 sz="4800" b="1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30959" y="-789778"/>
              <a:ext cx="6862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4400" b="1">
                  <a:solidFill>
                    <a:prstClr val="white"/>
                  </a:solidFill>
                </a:rPr>
                <a:t>2</a:t>
              </a:r>
              <a:endParaRPr lang="en-US" altLang="en-US" sz="4400" b="1" smtClean="0">
                <a:solidFill>
                  <a:prstClr val="white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996663" y="2043060"/>
            <a:ext cx="419867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en-US" sz="7200" b="1" smtClean="0">
                <a:solidFill>
                  <a:schemeClr val="bg1"/>
                </a:solidFill>
              </a:rPr>
              <a:t>PART</a:t>
            </a:r>
            <a:endParaRPr lang="en-US" altLang="en-US" sz="7200" b="1" smtClean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29101" y="3244701"/>
            <a:ext cx="3356659" cy="123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smtClean="0">
                <a:solidFill>
                  <a:schemeClr val="bg1"/>
                </a:solidFill>
              </a:rPr>
              <a:t>里程碑</a:t>
            </a:r>
            <a:endParaRPr lang="zh-CN" altLang="en-US" sz="7000" smtClean="0">
              <a:solidFill>
                <a:schemeClr val="bg1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43870" y="3160660"/>
            <a:ext cx="29051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66085" cy="136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61110"/>
            <a:ext cx="7238365" cy="4323715"/>
          </a:xfrm>
          <a:prstGeom prst="rect">
            <a:avLst/>
          </a:prstGeom>
        </p:spPr>
      </p:pic>
      <p:pic>
        <p:nvPicPr>
          <p:cNvPr id="15" name="图片 14" descr="1.png"/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880" y="292167"/>
            <a:ext cx="1296000" cy="1296000"/>
          </a:xfrm>
          <a:prstGeom prst="rect">
            <a:avLst/>
          </a:prstGeom>
        </p:spPr>
      </p:pic>
      <p:pic>
        <p:nvPicPr>
          <p:cNvPr id="5" name="图片 4" descr="1.png"/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40" y="5428047"/>
            <a:ext cx="1296000" cy="129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3" name="图片 12" descr="1.png"/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88" y="900696"/>
            <a:ext cx="4320000" cy="432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60733" y="1510290"/>
            <a:ext cx="3356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5400" b="1" smtClean="0">
                <a:solidFill>
                  <a:prstClr val="white"/>
                </a:solidFill>
              </a:rPr>
              <a:t>PART</a:t>
            </a:r>
            <a:endParaRPr lang="en-US" altLang="en-US" sz="5400" b="1" smtClean="0">
              <a:solidFill>
                <a:prstClr val="white"/>
              </a:solidFill>
            </a:endParaRPr>
          </a:p>
        </p:txBody>
      </p:sp>
      <p:sp>
        <p:nvSpPr>
          <p:cNvPr id="553" name="文本框 552"/>
          <p:cNvSpPr txBox="1"/>
          <p:nvPr/>
        </p:nvSpPr>
        <p:spPr>
          <a:xfrm>
            <a:off x="4460733" y="2395251"/>
            <a:ext cx="3356659" cy="123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smtClean="0">
                <a:solidFill>
                  <a:prstClr val="white"/>
                </a:solidFill>
              </a:rPr>
              <a:t>项目</a:t>
            </a:r>
            <a:endParaRPr lang="zh-CN" altLang="en-US" sz="7000" smtClean="0">
              <a:solidFill>
                <a:prstClr val="white"/>
              </a:solidFill>
            </a:endParaRPr>
          </a:p>
        </p:txBody>
      </p:sp>
      <p:sp>
        <p:nvSpPr>
          <p:cNvPr id="556" name="文本框 555"/>
          <p:cNvSpPr txBox="1"/>
          <p:nvPr/>
        </p:nvSpPr>
        <p:spPr>
          <a:xfrm>
            <a:off x="4460733" y="3508843"/>
            <a:ext cx="3356659" cy="115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500" b="1" smtClean="0">
                <a:solidFill>
                  <a:prstClr val="white"/>
                </a:solidFill>
              </a:rPr>
              <a:t>计划</a:t>
            </a:r>
            <a:endParaRPr lang="zh-CN" altLang="en-US" sz="6500" b="1" smtClean="0">
              <a:solidFill>
                <a:prstClr val="white"/>
              </a:solidFill>
            </a:endParaRPr>
          </a:p>
        </p:txBody>
      </p:sp>
      <p:cxnSp>
        <p:nvCxnSpPr>
          <p:cNvPr id="564" name="直接连接符 563"/>
          <p:cNvCxnSpPr/>
          <p:nvPr/>
        </p:nvCxnSpPr>
        <p:spPr>
          <a:xfrm>
            <a:off x="4686504" y="2433620"/>
            <a:ext cx="29051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直接连接符 564"/>
          <p:cNvCxnSpPr/>
          <p:nvPr/>
        </p:nvCxnSpPr>
        <p:spPr>
          <a:xfrm>
            <a:off x="4686504" y="3562610"/>
            <a:ext cx="29051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5" name="椭圆 1114"/>
          <p:cNvSpPr/>
          <p:nvPr/>
        </p:nvSpPr>
        <p:spPr>
          <a:xfrm>
            <a:off x="4052605" y="1022431"/>
            <a:ext cx="802800" cy="804331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800" b="1" dirty="0" smtClean="0">
                <a:solidFill>
                  <a:prstClr val="white"/>
                </a:solidFill>
              </a:rPr>
              <a:t>3</a:t>
            </a:r>
            <a:endParaRPr lang="en-US" altLang="en-US" sz="4800" b="1" dirty="0">
              <a:solidFill>
                <a:prstClr val="white"/>
              </a:solidFill>
            </a:endParaRPr>
          </a:p>
        </p:txBody>
      </p:sp>
      <p:pic>
        <p:nvPicPr>
          <p:cNvPr id="15" name="图片 14" descr="1.png"/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580" y="2322897"/>
            <a:ext cx="1296000" cy="1296000"/>
          </a:xfrm>
          <a:prstGeom prst="rect">
            <a:avLst/>
          </a:prstGeom>
        </p:spPr>
      </p:pic>
      <p:pic>
        <p:nvPicPr>
          <p:cNvPr id="16" name="图片 15" descr="1.png"/>
          <p:cNvPicPr>
            <a:picLocks noChangeAspect="1"/>
          </p:cNvPicPr>
          <p:nvPr/>
        </p:nvPicPr>
        <p:blipFill>
          <a:blip r:embed="rId4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48953" y="4391890"/>
            <a:ext cx="712345" cy="7123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" y="-2"/>
            <a:ext cx="1366084" cy="1366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3" name="图片 2" descr="1.png"/>
          <p:cNvPicPr>
            <a:picLocks noChangeAspect="1"/>
          </p:cNvPicPr>
          <p:nvPr/>
        </p:nvPicPr>
        <p:blipFill>
          <a:blip r:embed="rId3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12" y="1203884"/>
            <a:ext cx="4206240" cy="38160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77303" y="1576507"/>
            <a:ext cx="33566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mtClean="0">
                <a:solidFill>
                  <a:schemeClr val="bg1"/>
                </a:solidFill>
              </a:rPr>
              <a:t>PART</a:t>
            </a:r>
            <a:endParaRPr lang="en-US" altLang="zh-CN" sz="6600" b="1" smtClean="0">
              <a:solidFill>
                <a:schemeClr val="bg1"/>
              </a:solidFill>
            </a:endParaRPr>
          </a:p>
        </p:txBody>
      </p:sp>
      <p:sp>
        <p:nvSpPr>
          <p:cNvPr id="553" name="文本框 552"/>
          <p:cNvSpPr txBox="1"/>
          <p:nvPr/>
        </p:nvSpPr>
        <p:spPr>
          <a:xfrm>
            <a:off x="4477303" y="2466366"/>
            <a:ext cx="3356659" cy="126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chemeClr val="bg1"/>
                </a:solidFill>
              </a:rPr>
              <a:t>任务</a:t>
            </a:r>
            <a:endParaRPr lang="zh-CN" altLang="en-US" sz="7200" dirty="0" smtClean="0">
              <a:solidFill>
                <a:schemeClr val="bg1"/>
              </a:solidFill>
            </a:endParaRPr>
          </a:p>
        </p:txBody>
      </p:sp>
      <p:sp>
        <p:nvSpPr>
          <p:cNvPr id="556" name="文本框 555"/>
          <p:cNvSpPr txBox="1"/>
          <p:nvPr/>
        </p:nvSpPr>
        <p:spPr>
          <a:xfrm>
            <a:off x="4477303" y="3500997"/>
            <a:ext cx="3356659" cy="133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600" b="1" dirty="0" smtClean="0">
                <a:solidFill>
                  <a:schemeClr val="bg1"/>
                </a:solidFill>
              </a:rPr>
              <a:t>分配</a:t>
            </a:r>
            <a:endParaRPr lang="zh-CN" altLang="en-US" sz="7600" b="1" dirty="0" smtClean="0">
              <a:solidFill>
                <a:schemeClr val="bg1"/>
              </a:solidFill>
            </a:endParaRPr>
          </a:p>
        </p:txBody>
      </p:sp>
      <p:cxnSp>
        <p:nvCxnSpPr>
          <p:cNvPr id="564" name="直接连接符 563"/>
          <p:cNvCxnSpPr/>
          <p:nvPr/>
        </p:nvCxnSpPr>
        <p:spPr>
          <a:xfrm>
            <a:off x="4701744" y="2602667"/>
            <a:ext cx="29051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直接连接符 564"/>
          <p:cNvCxnSpPr/>
          <p:nvPr/>
        </p:nvCxnSpPr>
        <p:spPr>
          <a:xfrm>
            <a:off x="4701744" y="3628827"/>
            <a:ext cx="29051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5" name="矩形 1114"/>
          <p:cNvSpPr/>
          <p:nvPr/>
        </p:nvSpPr>
        <p:spPr>
          <a:xfrm>
            <a:off x="3901730" y="1082288"/>
            <a:ext cx="800014" cy="80433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/>
              <a:t>4</a:t>
            </a:r>
            <a:endParaRPr lang="zh-CN" altLang="en-US" sz="4800" b="1" dirty="0"/>
          </a:p>
        </p:txBody>
      </p:sp>
      <p:pic>
        <p:nvPicPr>
          <p:cNvPr id="4" name="图片 3" descr="1.png"/>
          <p:cNvPicPr>
            <a:picLocks noChangeAspect="1"/>
          </p:cNvPicPr>
          <p:nvPr/>
        </p:nvPicPr>
        <p:blipFill>
          <a:blip r:embed="rId4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51" y="3732132"/>
            <a:ext cx="786384" cy="713232"/>
          </a:xfrm>
          <a:prstGeom prst="rect">
            <a:avLst/>
          </a:prstGeom>
        </p:spPr>
      </p:pic>
      <p:pic>
        <p:nvPicPr>
          <p:cNvPr id="19" name="图片 18" descr="1.png"/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881" y="4051291"/>
            <a:ext cx="664957" cy="603101"/>
          </a:xfrm>
          <a:prstGeom prst="rect">
            <a:avLst/>
          </a:prstGeom>
        </p:spPr>
      </p:pic>
      <p:pic>
        <p:nvPicPr>
          <p:cNvPr id="20" name="图片 19" descr="1.png"/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991" y="4272835"/>
            <a:ext cx="1150292" cy="1043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" y="600"/>
            <a:ext cx="6089885" cy="342556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060420" y="-6600"/>
            <a:ext cx="6131580" cy="343276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3263" y="3425562"/>
            <a:ext cx="6089886" cy="343183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6060421" y="3426161"/>
            <a:ext cx="6131579" cy="3431839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3065790" y="2144521"/>
            <a:ext cx="6060421" cy="2568959"/>
          </a:xfrm>
          <a:prstGeom prst="rect">
            <a:avLst/>
          </a:prstGeom>
          <a:solidFill>
            <a:srgbClr val="0E76C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3507792" y="2644170"/>
            <a:ext cx="5176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9600" b="1" smtClean="0">
                <a:solidFill>
                  <a:schemeClr val="bg1"/>
                </a:solidFill>
              </a:rPr>
              <a:t>THANKS</a:t>
            </a:r>
            <a:endParaRPr lang="en-US" altLang="en-US" sz="9600" b="1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00"/>
            <a:ext cx="3965465" cy="2667382"/>
          </a:xfrm>
          <a:prstGeom prst="rect">
            <a:avLst/>
          </a:prstGeom>
          <a:solidFill>
            <a:srgbClr val="0E76C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66" name="矩形 65"/>
          <p:cNvSpPr/>
          <p:nvPr/>
        </p:nvSpPr>
        <p:spPr>
          <a:xfrm>
            <a:off x="8226536" y="4191540"/>
            <a:ext cx="3965465" cy="2667382"/>
          </a:xfrm>
          <a:prstGeom prst="rect">
            <a:avLst/>
          </a:prstGeom>
          <a:solidFill>
            <a:srgbClr val="0E76C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11" name="矩形 10"/>
          <p:cNvSpPr/>
          <p:nvPr/>
        </p:nvSpPr>
        <p:spPr>
          <a:xfrm>
            <a:off x="8691314" y="5017399"/>
            <a:ext cx="30359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</a:rPr>
              <a:t>昊晨科技</a:t>
            </a:r>
            <a:endParaRPr lang="en-US" altLang="en-US" sz="4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65" y="309824"/>
            <a:ext cx="2048933" cy="2048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020958" y="-1"/>
            <a:ext cx="8768520" cy="68580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9143996" y="0"/>
            <a:ext cx="3048003" cy="68580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44000" y="-1"/>
            <a:ext cx="3048000" cy="685800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9785998" y="4152134"/>
            <a:ext cx="1767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9702044" y="4244278"/>
            <a:ext cx="1935749" cy="499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dirty="0">
                <a:solidFill>
                  <a:prstClr val="white"/>
                </a:solidFill>
              </a:rPr>
              <a:t>任务分配</a:t>
            </a:r>
            <a:endParaRPr lang="zh-CN" altLang="en-US" sz="2500" dirty="0">
              <a:solidFill>
                <a:prstClr val="white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884799" y="3705953"/>
            <a:ext cx="1236345" cy="412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b="1" dirty="0" smtClean="0">
                <a:solidFill>
                  <a:schemeClr val="bg1"/>
                </a:solidFill>
              </a:rPr>
              <a:t>PART    4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095998" y="-1"/>
            <a:ext cx="3048001" cy="68580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0" y="-1"/>
            <a:ext cx="3048000" cy="685800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6736080" y="4152134"/>
            <a:ext cx="1767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652126" y="4244278"/>
            <a:ext cx="1935749" cy="499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dirty="0">
                <a:solidFill>
                  <a:prstClr val="white"/>
                </a:solidFill>
              </a:rPr>
              <a:t>项目计划</a:t>
            </a:r>
            <a:endParaRPr lang="zh-CN" altLang="en-US" sz="2500" dirty="0">
              <a:solidFill>
                <a:prstClr val="white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81181" y="3705953"/>
            <a:ext cx="1677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b="1" smtClean="0">
                <a:solidFill>
                  <a:schemeClr val="bg1"/>
                </a:solidFill>
              </a:rPr>
              <a:t>PART THREE</a:t>
            </a:r>
            <a:endParaRPr lang="en-US" altLang="en-US" sz="2000" b="1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48000" y="0"/>
            <a:ext cx="3048000" cy="685800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3688080" y="4152134"/>
            <a:ext cx="1767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604126" y="4244278"/>
            <a:ext cx="1935749" cy="499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dirty="0">
                <a:solidFill>
                  <a:prstClr val="white"/>
                </a:solidFill>
              </a:rPr>
              <a:t>里程碑</a:t>
            </a:r>
            <a:endParaRPr lang="zh-CN" altLang="en-US" sz="2500" dirty="0">
              <a:solidFill>
                <a:prstClr val="white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22788" y="3705953"/>
            <a:ext cx="1498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b="1" smtClean="0">
                <a:solidFill>
                  <a:schemeClr val="bg1"/>
                </a:solidFill>
              </a:rPr>
              <a:t>PART TWO</a:t>
            </a:r>
            <a:endParaRPr lang="en-US" altLang="en-US" sz="2000" b="1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3048000" cy="685800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40080" y="4152134"/>
            <a:ext cx="1767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56126" y="4244278"/>
            <a:ext cx="1935749" cy="499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dirty="0">
                <a:solidFill>
                  <a:prstClr val="white"/>
                </a:solidFill>
              </a:rPr>
              <a:t>项目概况</a:t>
            </a:r>
            <a:endParaRPr lang="en-US" altLang="zh-CN" sz="2500" dirty="0">
              <a:solidFill>
                <a:prstClr val="white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2619" y="3705953"/>
            <a:ext cx="1422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b="1" smtClean="0">
                <a:solidFill>
                  <a:schemeClr val="bg1"/>
                </a:solidFill>
              </a:rPr>
              <a:t>PART ONE</a:t>
            </a:r>
            <a:endParaRPr lang="en-US" altLang="en-US" sz="2000" b="1">
              <a:solidFill>
                <a:schemeClr val="bg1"/>
              </a:solidFill>
            </a:endParaRPr>
          </a:p>
        </p:txBody>
      </p:sp>
      <p:sp>
        <p:nvSpPr>
          <p:cNvPr id="30" name="正五边形 29"/>
          <p:cNvSpPr/>
          <p:nvPr/>
        </p:nvSpPr>
        <p:spPr>
          <a:xfrm>
            <a:off x="3856794" y="2017260"/>
            <a:ext cx="1437480" cy="1437480"/>
          </a:xfrm>
          <a:prstGeom prst="pentagon">
            <a:avLst/>
          </a:prstGeom>
          <a:solidFill>
            <a:srgbClr val="0E76C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1" name="椭圆 30"/>
          <p:cNvSpPr/>
          <p:nvPr/>
        </p:nvSpPr>
        <p:spPr>
          <a:xfrm>
            <a:off x="9951178" y="2008561"/>
            <a:ext cx="1437480" cy="1437480"/>
          </a:xfrm>
          <a:prstGeom prst="ellipse">
            <a:avLst/>
          </a:prstGeom>
          <a:solidFill>
            <a:srgbClr val="0E76C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34" name="矩形 33"/>
          <p:cNvSpPr/>
          <p:nvPr/>
        </p:nvSpPr>
        <p:spPr>
          <a:xfrm>
            <a:off x="6967315" y="2166027"/>
            <a:ext cx="1288712" cy="1288712"/>
          </a:xfrm>
          <a:prstGeom prst="rect">
            <a:avLst/>
          </a:prstGeom>
          <a:solidFill>
            <a:srgbClr val="0E76C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40" name="等腰三角形 39"/>
          <p:cNvSpPr/>
          <p:nvPr/>
        </p:nvSpPr>
        <p:spPr>
          <a:xfrm>
            <a:off x="805260" y="2008561"/>
            <a:ext cx="1437480" cy="1437480"/>
          </a:xfrm>
          <a:prstGeom prst="triangle">
            <a:avLst/>
          </a:prstGeom>
          <a:solidFill>
            <a:srgbClr val="0E76CB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01755" y="2380006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6000" b="1" dirty="0" smtClean="0">
                <a:solidFill>
                  <a:schemeClr val="bg1"/>
                </a:solidFill>
              </a:rPr>
              <a:t>1</a:t>
            </a:r>
            <a:endParaRPr lang="en-US" altLang="en-US" sz="6000" b="1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58453" y="2301715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6000" b="1" smtClean="0">
                <a:solidFill>
                  <a:schemeClr val="bg1"/>
                </a:solidFill>
              </a:rPr>
              <a:t>2</a:t>
            </a:r>
            <a:endParaRPr lang="en-US" altLang="en-US" sz="6000" b="1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06453" y="2301715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6000" b="1" dirty="0">
                <a:solidFill>
                  <a:schemeClr val="bg1"/>
                </a:solidFill>
              </a:rPr>
              <a:t>3</a:t>
            </a:r>
            <a:endParaRPr lang="en-US" altLang="en-US" sz="6000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356371" y="2240822"/>
            <a:ext cx="621030" cy="105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6000" b="1" dirty="0" smtClean="0">
                <a:solidFill>
                  <a:schemeClr val="bg1"/>
                </a:solidFill>
              </a:rPr>
              <a:t>4</a:t>
            </a:r>
            <a:endParaRPr lang="en-US" altLang="en-US" sz="60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66085" cy="136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/>
      <p:bldP spid="39" grpId="0"/>
      <p:bldP spid="7" grpId="0" animBg="1"/>
      <p:bldP spid="27" grpId="0"/>
      <p:bldP spid="38" grpId="0"/>
      <p:bldP spid="6" grpId="0" animBg="1"/>
      <p:bldP spid="23" grpId="0"/>
      <p:bldP spid="37" grpId="0"/>
      <p:bldP spid="5" grpId="0" animBg="1"/>
      <p:bldP spid="18" grpId="0"/>
      <p:bldP spid="36" grpId="0"/>
      <p:bldP spid="30" grpId="0" animBg="1"/>
      <p:bldP spid="31" grpId="0" animBg="1"/>
      <p:bldP spid="34" grpId="0" animBg="1"/>
      <p:bldP spid="40" grpId="0" animBg="1"/>
      <p:bldP spid="14" grpId="0"/>
      <p:bldP spid="25" grpId="0"/>
      <p:bldP spid="29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图片 3" descr="1.png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760344"/>
            <a:ext cx="4760976" cy="43220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17671" y="2216410"/>
            <a:ext cx="3356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b="1" smtClean="0">
                <a:solidFill>
                  <a:prstClr val="white"/>
                </a:solidFill>
              </a:rPr>
              <a:t>PART</a:t>
            </a:r>
            <a:endParaRPr lang="en-US" altLang="en-US" sz="3200" b="1" smtClean="0">
              <a:solidFill>
                <a:prstClr val="white"/>
              </a:solidFill>
            </a:endParaRPr>
          </a:p>
        </p:txBody>
      </p:sp>
      <p:sp>
        <p:nvSpPr>
          <p:cNvPr id="553" name="文本框 552"/>
          <p:cNvSpPr txBox="1"/>
          <p:nvPr/>
        </p:nvSpPr>
        <p:spPr>
          <a:xfrm>
            <a:off x="4417671" y="2726605"/>
            <a:ext cx="3356659" cy="126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prstClr val="white"/>
                </a:solidFill>
              </a:rPr>
              <a:t>项目</a:t>
            </a:r>
            <a:endParaRPr lang="zh-CN" altLang="en-US" sz="7200" b="1" dirty="0">
              <a:solidFill>
                <a:prstClr val="white"/>
              </a:solidFill>
            </a:endParaRPr>
          </a:p>
        </p:txBody>
      </p:sp>
      <p:sp>
        <p:nvSpPr>
          <p:cNvPr id="556" name="文本框 555"/>
          <p:cNvSpPr txBox="1"/>
          <p:nvPr/>
        </p:nvSpPr>
        <p:spPr>
          <a:xfrm>
            <a:off x="4417671" y="3729086"/>
            <a:ext cx="3356659" cy="133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600" b="1" dirty="0" smtClean="0">
                <a:solidFill>
                  <a:prstClr val="white"/>
                </a:solidFill>
              </a:rPr>
              <a:t>概况</a:t>
            </a:r>
            <a:endParaRPr lang="zh-CN" altLang="en-US" sz="7600" b="1" dirty="0" smtClean="0">
              <a:solidFill>
                <a:prstClr val="white"/>
              </a:solidFill>
            </a:endParaRPr>
          </a:p>
        </p:txBody>
      </p:sp>
      <p:cxnSp>
        <p:nvCxnSpPr>
          <p:cNvPr id="564" name="直接连接符 563"/>
          <p:cNvCxnSpPr/>
          <p:nvPr/>
        </p:nvCxnSpPr>
        <p:spPr>
          <a:xfrm>
            <a:off x="5103883" y="2838077"/>
            <a:ext cx="19842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直接连接符 564"/>
          <p:cNvCxnSpPr/>
          <p:nvPr/>
        </p:nvCxnSpPr>
        <p:spPr>
          <a:xfrm>
            <a:off x="4643442" y="3809755"/>
            <a:ext cx="29051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5" name="等腰三角形 1114"/>
          <p:cNvSpPr/>
          <p:nvPr/>
        </p:nvSpPr>
        <p:spPr>
          <a:xfrm>
            <a:off x="5694599" y="1247906"/>
            <a:ext cx="802800" cy="804331"/>
          </a:xfrm>
          <a:prstGeom prst="triangl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4800" b="1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52893" y="1357152"/>
            <a:ext cx="686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400" b="1" smtClean="0">
                <a:solidFill>
                  <a:prstClr val="white"/>
                </a:solidFill>
              </a:rPr>
              <a:t>1</a:t>
            </a:r>
            <a:endParaRPr lang="en-US" altLang="en-US" sz="4400" b="1" smtClean="0">
              <a:solidFill>
                <a:prstClr val="white"/>
              </a:solidFill>
            </a:endParaRPr>
          </a:p>
        </p:txBody>
      </p:sp>
      <p:pic>
        <p:nvPicPr>
          <p:cNvPr id="15" name="图片 14" descr="1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224697" y="3697101"/>
            <a:ext cx="1236866" cy="1170578"/>
          </a:xfrm>
          <a:prstGeom prst="rect">
            <a:avLst/>
          </a:prstGeom>
        </p:spPr>
      </p:pic>
      <p:pic>
        <p:nvPicPr>
          <p:cNvPr id="16" name="图片 15" descr="1.png"/>
          <p:cNvPicPr>
            <a:picLocks noChangeAspect="1"/>
          </p:cNvPicPr>
          <p:nvPr/>
        </p:nvPicPr>
        <p:blipFill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94" y="2849216"/>
            <a:ext cx="2298279" cy="20321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66085" cy="136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-1"/>
            <a:ext cx="12192000" cy="6900989"/>
          </a:xfrm>
          <a:prstGeom prst="rect">
            <a:avLst/>
          </a:prstGeom>
        </p:spPr>
      </p:pic>
      <p:pic>
        <p:nvPicPr>
          <p:cNvPr id="15" name="图片 14" descr="1.png"/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161" y="1872422"/>
            <a:ext cx="2865120" cy="2859024"/>
          </a:xfrm>
          <a:prstGeom prst="rect">
            <a:avLst/>
          </a:prstGeom>
        </p:spPr>
      </p:pic>
      <p:pic>
        <p:nvPicPr>
          <p:cNvPr id="17" name="图片 16" descr="1.png"/>
          <p:cNvPicPr>
            <a:picLocks noChangeAspect="1"/>
          </p:cNvPicPr>
          <p:nvPr/>
        </p:nvPicPr>
        <p:blipFill>
          <a:blip r:embed="rId2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20" y="1969605"/>
            <a:ext cx="2633603" cy="262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98436" y="2637000"/>
            <a:ext cx="2018570" cy="158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5000" b="1">
                <a:solidFill>
                  <a:schemeClr val="bg1"/>
                </a:solidFill>
                <a:latin typeface="+mj-ea"/>
                <a:ea typeface="+mj-ea"/>
              </a:rPr>
              <a:t>项目</a:t>
            </a:r>
            <a:endParaRPr lang="zh-CN" altLang="en-US" sz="5000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90000"/>
              </a:lnSpc>
            </a:pPr>
            <a:r>
              <a:rPr lang="en-US" altLang="en-US" sz="5000" b="1">
                <a:solidFill>
                  <a:schemeClr val="bg1"/>
                </a:solidFill>
                <a:latin typeface="+mj-ea"/>
                <a:ea typeface="+mj-ea"/>
              </a:rPr>
              <a:t>概况</a:t>
            </a:r>
            <a:endParaRPr lang="en-US" altLang="en-US" sz="5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" name="图片 17" descr="1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741093">
            <a:off x="6197185" y="3102857"/>
            <a:ext cx="835189" cy="717257"/>
          </a:xfrm>
          <a:prstGeom prst="rect">
            <a:avLst/>
          </a:prstGeom>
        </p:spPr>
      </p:pic>
      <p:sp>
        <p:nvSpPr>
          <p:cNvPr id="4" name="流程图: 手动输入 3"/>
          <p:cNvSpPr/>
          <p:nvPr/>
        </p:nvSpPr>
        <p:spPr>
          <a:xfrm rot="5400000">
            <a:off x="39269" y="-39275"/>
            <a:ext cx="6900989" cy="6979538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  <p:sp>
        <p:nvSpPr>
          <p:cNvPr id="5" name="矩形 4"/>
          <p:cNvSpPr/>
          <p:nvPr/>
        </p:nvSpPr>
        <p:spPr>
          <a:xfrm>
            <a:off x="755182" y="1584960"/>
            <a:ext cx="3478973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400" dirty="0">
                <a:latin typeface="+mn-ea"/>
              </a:rPr>
              <a:t>成立</a:t>
            </a:r>
            <a:r>
              <a:rPr lang="en-US" altLang="en-US" sz="1400" dirty="0" smtClean="0">
                <a:latin typeface="+mn-ea"/>
              </a:rPr>
              <a:t>于2009</a:t>
            </a:r>
            <a:r>
              <a:rPr lang="zh-CN" altLang="en-US" sz="1400" dirty="0" smtClean="0">
                <a:latin typeface="+mn-ea"/>
              </a:rPr>
              <a:t>年</a:t>
            </a:r>
            <a:endParaRPr lang="en-US" altLang="en-US" sz="14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5183" y="2021840"/>
            <a:ext cx="3921760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400" dirty="0">
                <a:sym typeface="+mn-ea"/>
              </a:rPr>
              <a:t>本次项目有关众创汇交互定制平台迭代升级。</a:t>
            </a:r>
            <a:endParaRPr lang="en-US" altLang="en-US" sz="1400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6168" y="3104220"/>
            <a:ext cx="2510311" cy="256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/>
              <a:t>众创汇交互定制平台迭代升级，进行原有PHP后台语言转化为JAVA语言重新搭建平台，并进行服务组件管理、申请、发布,提供平台服务调用和监控报表，着重突出平台上用户的交互感受以吸引更多用户（普通消费者及线下设计师）共创创新平台，丰富白色家电行业的产品单一性。</a:t>
            </a:r>
            <a:endParaRPr lang="en-US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3337815" y="3090941"/>
            <a:ext cx="2510311" cy="173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>
                <a:sym typeface="+mn-ea"/>
              </a:rPr>
              <a:t>兼容海尔集团的现有架构&lt;包括分布式数据中心、HOP4.0架构&gt;，规划并搭建互联互通SDK中心平台架构，进行云部署，支持灵活可扩展，提供高性能、配置灵活的互联网IT信息化系统平台</a:t>
            </a:r>
            <a:endParaRPr lang="en-US" alt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4458882" y="5568534"/>
            <a:ext cx="1296332" cy="353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100" smtClean="0">
                <a:solidFill>
                  <a:schemeClr val="tx1"/>
                </a:solidFill>
              </a:rPr>
              <a:t>TO BE CONTINUED</a:t>
            </a:r>
            <a:endParaRPr lang="en-US" altLang="en-US" sz="110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" y="-2"/>
            <a:ext cx="1366084" cy="1366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4" name="流程图: 手动输入 3"/>
          <p:cNvSpPr/>
          <p:nvPr/>
        </p:nvSpPr>
        <p:spPr>
          <a:xfrm rot="16200000">
            <a:off x="5246269" y="-43720"/>
            <a:ext cx="6900989" cy="6979538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en-US"/>
          </a:p>
        </p:txBody>
      </p:sp>
      <p:pic>
        <p:nvPicPr>
          <p:cNvPr id="15" name="图片 14" descr="1.png"/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11" y="2142932"/>
            <a:ext cx="2865120" cy="2859024"/>
          </a:xfrm>
          <a:prstGeom prst="rect">
            <a:avLst/>
          </a:prstGeom>
        </p:spPr>
      </p:pic>
      <p:pic>
        <p:nvPicPr>
          <p:cNvPr id="7" name="图片 6" descr="1.pn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70" y="2240115"/>
            <a:ext cx="2633603" cy="2628000"/>
          </a:xfrm>
          <a:prstGeom prst="rect">
            <a:avLst/>
          </a:prstGeom>
        </p:spPr>
      </p:pic>
      <p:pic>
        <p:nvPicPr>
          <p:cNvPr id="8" name="图片 7" descr="1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5481093">
            <a:off x="5158960" y="3273037"/>
            <a:ext cx="835189" cy="7172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98856" y="2919575"/>
            <a:ext cx="2018570" cy="1580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zh-CN" altLang="en-US" sz="5000" b="1">
                <a:solidFill>
                  <a:schemeClr val="bg1"/>
                </a:solidFill>
                <a:latin typeface="+mj-ea"/>
                <a:ea typeface="+mj-ea"/>
              </a:rPr>
              <a:t>新增需求</a:t>
            </a:r>
            <a:endParaRPr lang="zh-CN" altLang="en-US" sz="5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00" y="-6987"/>
            <a:ext cx="1366084" cy="136608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818037" y="686435"/>
            <a:ext cx="3478973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+mn-ea"/>
              </a:rPr>
              <a:t>一、首页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82715" y="1506220"/>
            <a:ext cx="5075555" cy="14630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Banner</a:t>
            </a:r>
            <a:r>
              <a:rPr lang="zh-CN" altLang="en-US" sz="1200" dirty="0"/>
              <a:t>以及运营位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      </a:t>
            </a:r>
            <a:r>
              <a:rPr lang="zh-CN" altLang="en-US" sz="1200" dirty="0"/>
              <a:t>后台要能全部进行配置，包括：名称、数量、版式、图片、链接等。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2</a:t>
            </a:r>
            <a:r>
              <a:rPr lang="zh-CN" altLang="en-US" sz="1200" dirty="0"/>
              <a:t>、不同类型的进度展示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zh-CN" altLang="en-US" sz="1200" dirty="0"/>
              <a:t>      鼠标移动到图片上时，下方显示悬浮窗口，显示该商品的状态。</a:t>
            </a:r>
            <a:endParaRPr lang="zh-CN" altLang="en-US" sz="1200" dirty="0"/>
          </a:p>
        </p:txBody>
      </p:sp>
      <p:pic>
        <p:nvPicPr>
          <p:cNvPr id="22" name="图片 21" descr="图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515" y="2924810"/>
            <a:ext cx="3949065" cy="39490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6835" y="107315"/>
            <a:ext cx="1374775" cy="387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新增需求 </a:t>
            </a:r>
            <a:r>
              <a:rPr lang="en-US" altLang="zh-CN">
                <a:solidFill>
                  <a:schemeClr val="tx1"/>
                </a:solidFill>
              </a:rPr>
              <a:t>-1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graphicFrame>
        <p:nvGraphicFramePr>
          <p:cNvPr id="3" name="图表 2"/>
          <p:cNvGraphicFramePr/>
          <p:nvPr/>
        </p:nvGraphicFramePr>
        <p:xfrm>
          <a:off x="3936912" y="1406703"/>
          <a:ext cx="4169044" cy="4340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矩形 10"/>
          <p:cNvSpPr/>
          <p:nvPr/>
        </p:nvSpPr>
        <p:spPr>
          <a:xfrm>
            <a:off x="4347" y="0"/>
            <a:ext cx="12187654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en-US" dirty="0"/>
          </a:p>
        </p:txBody>
      </p:sp>
      <p:sp>
        <p:nvSpPr>
          <p:cNvPr id="8" name="平行四边形 7"/>
          <p:cNvSpPr/>
          <p:nvPr/>
        </p:nvSpPr>
        <p:spPr>
          <a:xfrm>
            <a:off x="3942715" y="-635"/>
            <a:ext cx="8244205" cy="686816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835" y="107315"/>
            <a:ext cx="1374775" cy="387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新增需求 </a:t>
            </a:r>
            <a:r>
              <a:rPr lang="en-US" altLang="zh-CN">
                <a:solidFill>
                  <a:schemeClr val="bg1"/>
                </a:solidFill>
              </a:rPr>
              <a:t>-2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04192" y="692785"/>
            <a:ext cx="3478973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+mn-ea"/>
              </a:rPr>
              <a:t>二、商品详情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25185" y="1560195"/>
            <a:ext cx="4688205" cy="310896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/>
              <a:t>1</a:t>
            </a:r>
            <a:r>
              <a:rPr lang="zh-CN" altLang="en-US" sz="1200" dirty="0"/>
              <a:t>、商品详情页</a:t>
            </a:r>
            <a:endParaRPr lang="en-US" altLang="zh-CN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      </a:t>
            </a:r>
            <a:r>
              <a:rPr lang="zh-CN" altLang="en-US" sz="1200" dirty="0"/>
              <a:t>将故事和成长历史这两个模块进行融合，将成长历史以横向时间状态轴的形式展示。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2</a:t>
            </a:r>
            <a:r>
              <a:rPr lang="zh-CN" altLang="en-US" sz="1200" dirty="0"/>
              <a:t>、评价晒单功能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zh-CN" altLang="en-US" sz="1200" dirty="0"/>
              <a:t>      在商品详情页中添加评价晒单功能，购买的用户可在此评论。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zh-CN" altLang="en-US" sz="1200" dirty="0"/>
              <a:t>      可对该商品提出疑问，购买过的用户可以对问题进行答疑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3</a:t>
            </a:r>
            <a:r>
              <a:rPr lang="zh-CN" altLang="en-US" sz="1200" dirty="0"/>
              <a:t>、规格参数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      </a:t>
            </a:r>
            <a:r>
              <a:rPr lang="zh-CN" altLang="en-US" sz="1200" dirty="0"/>
              <a:t>后台可对规格参数的数据设为隐藏，不用全部展示在前台页面上。</a:t>
            </a:r>
            <a:endParaRPr lang="zh-CN" altLang="en-US" sz="1200" dirty="0"/>
          </a:p>
        </p:txBody>
      </p:sp>
      <p:pic>
        <p:nvPicPr>
          <p:cNvPr id="14" name="图片 13" descr="1.png"/>
          <p:cNvPicPr>
            <a:picLocks noChangeAspect="1"/>
          </p:cNvPicPr>
          <p:nvPr/>
        </p:nvPicPr>
        <p:blipFill>
          <a:blip r:embed="rId4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4" y="3384787"/>
            <a:ext cx="786384" cy="713232"/>
          </a:xfrm>
          <a:prstGeom prst="rect">
            <a:avLst/>
          </a:prstGeom>
        </p:spPr>
      </p:pic>
      <p:pic>
        <p:nvPicPr>
          <p:cNvPr id="15" name="图片 14" descr="1.png"/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86" y="5588626"/>
            <a:ext cx="664957" cy="603101"/>
          </a:xfrm>
          <a:prstGeom prst="rect">
            <a:avLst/>
          </a:prstGeom>
        </p:spPr>
      </p:pic>
      <p:pic>
        <p:nvPicPr>
          <p:cNvPr id="18" name="图片 17" descr="1.png"/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96" y="5810170"/>
            <a:ext cx="1150292" cy="1043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003" y="0"/>
            <a:ext cx="12187654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en-US" dirty="0"/>
          </a:p>
        </p:txBody>
      </p:sp>
      <p:sp>
        <p:nvSpPr>
          <p:cNvPr id="8" name="平行四边形 7"/>
          <p:cNvSpPr/>
          <p:nvPr/>
        </p:nvSpPr>
        <p:spPr>
          <a:xfrm flipH="1">
            <a:off x="-3810" y="1905"/>
            <a:ext cx="7952105" cy="686816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782935" y="46355"/>
            <a:ext cx="1374775" cy="387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新增需求 </a:t>
            </a:r>
            <a:r>
              <a:rPr lang="en-US" altLang="zh-CN">
                <a:solidFill>
                  <a:schemeClr val="bg1"/>
                </a:solidFill>
              </a:rPr>
              <a:t>-3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8832" y="590550"/>
            <a:ext cx="3478973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+mn-ea"/>
              </a:rPr>
              <a:t>三、创意社区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5840" y="1315720"/>
            <a:ext cx="5075555" cy="14630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/>
              <a:t>1</a:t>
            </a:r>
            <a:r>
              <a:rPr lang="zh-CN" altLang="en-US" sz="1200" dirty="0"/>
              <a:t>、发表创意流程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      </a:t>
            </a:r>
            <a:r>
              <a:rPr lang="zh-CN" altLang="en-US" sz="1200" dirty="0"/>
              <a:t>细化发表创意流程，分步骤填写完成发表信息。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2</a:t>
            </a:r>
            <a:r>
              <a:rPr lang="zh-CN" altLang="en-US" sz="1200" dirty="0"/>
              <a:t>、去掉投票</a:t>
            </a:r>
            <a:endParaRPr lang="en-US" altLang="zh-CN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zh-CN" altLang="en-US" sz="1200" dirty="0"/>
              <a:t>      去掉投票，增加点赞功能，凸显出收藏和分享的功能。</a:t>
            </a:r>
            <a:endParaRPr lang="zh-CN" altLang="en-US" sz="1200" dirty="0"/>
          </a:p>
        </p:txBody>
      </p:sp>
      <p:sp>
        <p:nvSpPr>
          <p:cNvPr id="3" name="矩形 2"/>
          <p:cNvSpPr/>
          <p:nvPr/>
        </p:nvSpPr>
        <p:spPr>
          <a:xfrm>
            <a:off x="1610527" y="3656965"/>
            <a:ext cx="3478973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+mn-ea"/>
              </a:rPr>
              <a:t>四、设计师主页</a:t>
            </a:r>
            <a:endParaRPr lang="zh-CN" altLang="en-US" sz="14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87855" y="4321175"/>
            <a:ext cx="5075555" cy="9144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/>
              <a:t>1</a:t>
            </a:r>
            <a:r>
              <a:rPr lang="zh-CN" altLang="en-US" sz="1200" dirty="0"/>
              <a:t>、展示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      </a:t>
            </a:r>
            <a:r>
              <a:rPr lang="zh-CN" altLang="en-US" sz="1200" dirty="0"/>
              <a:t>在设计师的个人主页中，展示该设计师的个人信息，以及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zh-CN" altLang="en-US" sz="1200" dirty="0"/>
              <a:t>该设计师所发表的作品等。</a:t>
            </a:r>
            <a:endParaRPr lang="zh-CN" altLang="en-US" sz="1200" dirty="0"/>
          </a:p>
        </p:txBody>
      </p:sp>
      <p:pic>
        <p:nvPicPr>
          <p:cNvPr id="5" name="图片 4" descr="1.png"/>
          <p:cNvPicPr>
            <a:picLocks noChangeAspect="1"/>
          </p:cNvPicPr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5400000" flipH="1" flipV="1">
            <a:off x="1165225" y="1216025"/>
            <a:ext cx="4908550" cy="7870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003" y="0"/>
            <a:ext cx="12187654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en-US" dirty="0"/>
          </a:p>
        </p:txBody>
      </p:sp>
      <p:sp>
        <p:nvSpPr>
          <p:cNvPr id="3" name="等腰三角形 2"/>
          <p:cNvSpPr/>
          <p:nvPr/>
        </p:nvSpPr>
        <p:spPr>
          <a:xfrm rot="2100000">
            <a:off x="1156970" y="-934720"/>
            <a:ext cx="6878955" cy="7653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835" y="93980"/>
            <a:ext cx="1374775" cy="387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新增需求 </a:t>
            </a:r>
            <a:r>
              <a:rPr lang="en-US" altLang="zh-CN">
                <a:solidFill>
                  <a:schemeClr val="bg1"/>
                </a:solidFill>
              </a:rPr>
              <a:t>-4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图片 3" descr="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b="18622"/>
          <a:stretch>
            <a:fillRect/>
          </a:stretch>
        </p:blipFill>
        <p:spPr>
          <a:xfrm>
            <a:off x="5429250" y="5830113"/>
            <a:ext cx="4543968" cy="1011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411220" y="2171065"/>
            <a:ext cx="2900680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+mn-ea"/>
              </a:rPr>
              <a:t>五、搜索栏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0020" y="2567940"/>
            <a:ext cx="3409950" cy="11887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UI</a:t>
            </a:r>
            <a:r>
              <a:rPr lang="zh-CN" altLang="en-US" sz="1200" dirty="0"/>
              <a:t>优化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2</a:t>
            </a:r>
            <a:r>
              <a:rPr lang="zh-CN" altLang="en-US" sz="1200" dirty="0"/>
              <a:t>、关键字搜索</a:t>
            </a:r>
            <a:r>
              <a:rPr lang="en-US" altLang="zh-CN" sz="1200" dirty="0"/>
              <a:t>/</a:t>
            </a:r>
            <a:r>
              <a:rPr lang="zh-CN" altLang="en-US" sz="1200" dirty="0"/>
              <a:t>拆词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zh-CN" altLang="en-US" sz="1200" dirty="0"/>
              <a:t>      </a:t>
            </a:r>
            <a:endParaRPr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149860" y="4107815"/>
            <a:ext cx="2900680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+mn-ea"/>
              </a:rPr>
              <a:t>六、增票</a:t>
            </a:r>
            <a:endParaRPr lang="zh-CN" altLang="en-US" sz="14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50365" y="4525010"/>
            <a:ext cx="4076700" cy="173736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/>
              <a:t>1</a:t>
            </a:r>
            <a:r>
              <a:rPr lang="zh-CN" altLang="en-US" sz="1200" dirty="0"/>
              <a:t>、增票流程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2</a:t>
            </a:r>
            <a:r>
              <a:rPr lang="zh-CN" altLang="en-US" sz="1200" dirty="0"/>
              <a:t>、增票领取规则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en-US" altLang="zh-CN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/>
              <a:t>	3</a:t>
            </a:r>
            <a:r>
              <a:rPr lang="zh-CN" altLang="en-US" sz="1200" dirty="0"/>
              <a:t>、领取增票所需填写内容</a:t>
            </a:r>
            <a:endParaRPr lang="zh-CN" altLang="en-US" sz="1200" dirty="0"/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zh-CN" altLang="en-US" sz="1200" dirty="0"/>
              <a:t>      </a:t>
            </a:r>
            <a:endParaRPr lang="zh-CN" altLang="en-US" sz="1200" dirty="0"/>
          </a:p>
        </p:txBody>
      </p:sp>
      <p:pic>
        <p:nvPicPr>
          <p:cNvPr id="15" name="图片 14" descr="1.png"/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260" y="3799907"/>
            <a:ext cx="1296000" cy="1296000"/>
          </a:xfrm>
          <a:prstGeom prst="rect">
            <a:avLst/>
          </a:prstGeom>
        </p:spPr>
      </p:pic>
      <p:pic>
        <p:nvPicPr>
          <p:cNvPr id="16" name="图片 15" descr="1.png"/>
          <p:cNvPicPr>
            <a:picLocks noChangeAspect="1"/>
          </p:cNvPicPr>
          <p:nvPr/>
        </p:nvPicPr>
        <p:blipFill>
          <a:blip r:embed="rId5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9828" y="5854930"/>
            <a:ext cx="712345" cy="712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3" name="图片 12" descr="1.png"/>
          <p:cNvPicPr>
            <a:picLocks noChangeAspect="1"/>
          </p:cNvPicPr>
          <p:nvPr/>
        </p:nvPicPr>
        <p:blipFill rotWithShape="1"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0"/>
          <a:stretch>
            <a:fillRect/>
          </a:stretch>
        </p:blipFill>
        <p:spPr>
          <a:xfrm>
            <a:off x="8254365" y="4445"/>
            <a:ext cx="3930015" cy="3477260"/>
          </a:xfrm>
          <a:prstGeom prst="rect">
            <a:avLst/>
          </a:prstGeom>
        </p:spPr>
      </p:pic>
      <p:pic>
        <p:nvPicPr>
          <p:cNvPr id="12" name="图片 11" descr="1.png"/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4057650" cy="3475990"/>
          </a:xfrm>
          <a:prstGeom prst="rect">
            <a:avLst/>
          </a:prstGeom>
        </p:spPr>
      </p:pic>
      <p:pic>
        <p:nvPicPr>
          <p:cNvPr id="11" name="图片 10" descr="1.png"/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85" y="3467735"/>
            <a:ext cx="4274185" cy="34143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835" y="93980"/>
            <a:ext cx="1374775" cy="387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新增需求 </a:t>
            </a:r>
            <a:r>
              <a:rPr lang="en-US" altLang="zh-CN">
                <a:solidFill>
                  <a:schemeClr val="bg1"/>
                </a:solidFill>
              </a:rPr>
              <a:t>-5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0805" y="3871595"/>
            <a:ext cx="2900680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+mn-ea"/>
              </a:rPr>
              <a:t>六、购物车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3980" y="4316730"/>
            <a:ext cx="3409950" cy="9144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>
                <a:solidFill>
                  <a:schemeClr val="bg1"/>
                </a:solidFill>
              </a:rPr>
              <a:t>1</a:t>
            </a:r>
            <a:r>
              <a:rPr lang="zh-CN" altLang="en-US" sz="1200" dirty="0">
                <a:solidFill>
                  <a:schemeClr val="bg1"/>
                </a:solidFill>
              </a:rPr>
              <a:t>、优惠券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zh-CN" altLang="en-US" sz="1200" dirty="0">
                <a:solidFill>
                  <a:schemeClr val="bg1"/>
                </a:solidFill>
              </a:rPr>
              <a:t>     优惠券的发放、优惠券的管理；用户退货后，优惠券的处理规则。  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88485" y="140970"/>
            <a:ext cx="2900680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+mn-ea"/>
              </a:rPr>
              <a:t>七、订单中心</a:t>
            </a:r>
            <a:endParaRPr lang="zh-CN" altLang="en-US" sz="14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18965" y="708660"/>
            <a:ext cx="3409950" cy="14630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>
                <a:solidFill>
                  <a:schemeClr val="tx1"/>
                </a:solidFill>
              </a:rPr>
              <a:t>1</a:t>
            </a:r>
            <a:r>
              <a:rPr lang="zh-CN" altLang="en-US" sz="1200" dirty="0">
                <a:solidFill>
                  <a:schemeClr val="tx1"/>
                </a:solidFill>
              </a:rPr>
              <a:t>、退换货流程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zh-CN" altLang="en-US" sz="12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>
                <a:solidFill>
                  <a:schemeClr val="tx1"/>
                </a:solidFill>
              </a:rPr>
              <a:t>2</a:t>
            </a:r>
            <a:r>
              <a:rPr lang="zh-CN" altLang="en-US" sz="1200" dirty="0">
                <a:solidFill>
                  <a:schemeClr val="tx1"/>
                </a:solidFill>
              </a:rPr>
              <a:t>、申请售后服务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zh-CN" altLang="en-US" sz="1200" dirty="0">
                <a:solidFill>
                  <a:schemeClr val="tx1"/>
                </a:solidFill>
              </a:rPr>
              <a:t>    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>
                <a:solidFill>
                  <a:schemeClr val="tx1"/>
                </a:solidFill>
              </a:rPr>
              <a:t>3</a:t>
            </a:r>
            <a:r>
              <a:rPr lang="zh-CN" altLang="en-US" sz="1200" dirty="0">
                <a:solidFill>
                  <a:schemeClr val="tx1"/>
                </a:solidFill>
              </a:rPr>
              <a:t>、确认收货后评价晒单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22335" y="3907790"/>
            <a:ext cx="2900680" cy="3759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+mn-ea"/>
              </a:rPr>
              <a:t>八、消息中心</a:t>
            </a:r>
            <a:endParaRPr lang="zh-CN" altLang="en-US" sz="14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43925" y="4364355"/>
            <a:ext cx="3409950" cy="173736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en-US" sz="1200" dirty="0">
                <a:solidFill>
                  <a:schemeClr val="bg1"/>
                </a:solidFill>
              </a:rPr>
              <a:t>1</a:t>
            </a:r>
            <a:r>
              <a:rPr lang="zh-CN" altLang="en-US" sz="1200" dirty="0">
                <a:solidFill>
                  <a:schemeClr val="bg1"/>
                </a:solidFill>
              </a:rPr>
              <a:t>、评价通知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zh-CN" altLang="en-US" sz="1200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>
                <a:solidFill>
                  <a:schemeClr val="bg1"/>
                </a:solidFill>
              </a:rPr>
              <a:t>2</a:t>
            </a:r>
            <a:r>
              <a:rPr lang="zh-CN" altLang="en-US" sz="1200" dirty="0">
                <a:solidFill>
                  <a:schemeClr val="bg1"/>
                </a:solidFill>
              </a:rPr>
              <a:t>、被回复和被点赞的通知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endParaRPr lang="zh-CN" altLang="en-US" sz="1200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1200" dirty="0">
                <a:solidFill>
                  <a:schemeClr val="bg1"/>
                </a:solidFill>
              </a:rPr>
              <a:t>3</a:t>
            </a:r>
            <a:r>
              <a:rPr lang="zh-CN" altLang="en-US" sz="1200" dirty="0">
                <a:solidFill>
                  <a:schemeClr val="bg1"/>
                </a:solidFill>
              </a:rPr>
              <a:t>、优惠券发放、优惠券过期、优惠券的使用通知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杂志风格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Segoe UI Light 8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>
            <a:alpha val="6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WPS 演示</Application>
  <PresentationFormat>自定义</PresentationFormat>
  <Paragraphs>169</Paragraphs>
  <Slides>15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Administrator</cp:lastModifiedBy>
  <cp:revision>670</cp:revision>
  <dcterms:created xsi:type="dcterms:W3CDTF">2014-07-20T13:25:00Z</dcterms:created>
  <dcterms:modified xsi:type="dcterms:W3CDTF">2016-06-22T05:51:40Z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